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20"/>
  </p:notesMasterIdLst>
  <p:sldIdLst>
    <p:sldId id="256" r:id="rId3"/>
    <p:sldId id="257" r:id="rId4"/>
    <p:sldId id="258" r:id="rId5"/>
    <p:sldId id="261" r:id="rId6"/>
    <p:sldId id="259" r:id="rId7"/>
    <p:sldId id="266" r:id="rId8"/>
    <p:sldId id="260" r:id="rId9"/>
    <p:sldId id="262" r:id="rId10"/>
    <p:sldId id="263" r:id="rId11"/>
    <p:sldId id="265" r:id="rId12"/>
    <p:sldId id="267" r:id="rId13"/>
    <p:sldId id="268" r:id="rId14"/>
    <p:sldId id="269" r:id="rId15"/>
    <p:sldId id="270" r:id="rId16"/>
    <p:sldId id="271" r:id="rId17"/>
    <p:sldId id="272" r:id="rId18"/>
    <p:sldId id="26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IBM Plex Sans" panose="020B0503050203000203"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ato Black" panose="020F0502020204030203" pitchFamily="34" charset="0"/>
      <p:bold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49650" y="12594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dirty="0">
                <a:solidFill>
                  <a:schemeClr val="lt1"/>
                </a:solidFill>
                <a:latin typeface="Trebuchet MS"/>
                <a:ea typeface="Trebuchet MS"/>
                <a:cs typeface="Trebuchet MS"/>
                <a:sym typeface="Trebuchet MS"/>
              </a:rPr>
              <a:t>Bank of Baroda Hackathon - 2022                       </a:t>
            </a:r>
            <a:endParaRPr sz="29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158562" y="2069654"/>
            <a:ext cx="6192300" cy="6309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900" b="1" i="0" u="none" strike="noStrike" cap="none" dirty="0">
                <a:solidFill>
                  <a:schemeClr val="lt1"/>
                </a:solidFill>
                <a:latin typeface="Trebuchet MS"/>
                <a:ea typeface="Trebuchet MS"/>
                <a:cs typeface="Trebuchet MS"/>
                <a:sym typeface="Trebuchet MS"/>
              </a:rPr>
              <a:t>Your Team Name : </a:t>
            </a:r>
            <a:r>
              <a:rPr lang="en-IN" sz="2400" b="1" dirty="0"/>
              <a:t>DST 2022</a:t>
            </a:r>
            <a:endParaRPr sz="24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58562" y="2792714"/>
            <a:ext cx="4559100" cy="734257"/>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600"/>
              </a:spcBef>
              <a:spcAft>
                <a:spcPts val="1600"/>
              </a:spcAft>
              <a:buClr>
                <a:srgbClr val="000000"/>
              </a:buClr>
              <a:buSzPts val="1300"/>
              <a:buFont typeface="Arial"/>
              <a:buNone/>
            </a:pPr>
            <a:r>
              <a:rPr lang="en" sz="1200" i="0" u="none" strike="noStrike" cap="none" dirty="0">
                <a:solidFill>
                  <a:schemeClr val="lt1"/>
                </a:solidFill>
                <a:latin typeface="Trebuchet MS"/>
                <a:ea typeface="Trebuchet MS"/>
                <a:cs typeface="Trebuchet MS"/>
                <a:sym typeface="Trebuchet MS"/>
              </a:rPr>
              <a:t>Date :  19-09-2022</a:t>
            </a: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38F53-DD29-49E4-BABA-8EE0F65CDF17}"/>
              </a:ext>
            </a:extLst>
          </p:cNvPr>
          <p:cNvSpPr>
            <a:spLocks noGrp="1"/>
          </p:cNvSpPr>
          <p:nvPr>
            <p:ph type="body" idx="1"/>
          </p:nvPr>
        </p:nvSpPr>
        <p:spPr/>
        <p:txBody>
          <a:bodyPr/>
          <a:lstStyle/>
          <a:p>
            <a:pPr marL="139700" indent="0">
              <a:buNone/>
            </a:pPr>
            <a:r>
              <a:rPr lang="en" sz="1400" dirty="0"/>
              <a:t>Prototype developed and deployed on Azure (</a:t>
            </a:r>
            <a:r>
              <a:rPr lang="en-IN" sz="1400" b="1" dirty="0"/>
              <a:t>https://callcenteranalyticshekathon.azurewebsites.net</a:t>
            </a:r>
            <a:r>
              <a:rPr lang="en-IN" sz="1400" dirty="0"/>
              <a:t>)</a:t>
            </a:r>
            <a:endParaRPr lang="en" sz="1200" b="1" dirty="0"/>
          </a:p>
          <a:p>
            <a:pPr marL="139700" indent="0">
              <a:buNone/>
            </a:pPr>
            <a:r>
              <a:rPr lang="en-IN" sz="1200" b="1" dirty="0"/>
              <a:t>L</a:t>
            </a:r>
            <a:r>
              <a:rPr lang="en" sz="1200" b="1" dirty="0"/>
              <a:t>anding page:</a:t>
            </a:r>
          </a:p>
          <a:p>
            <a:pPr marL="139700" indent="0">
              <a:buNone/>
            </a:pPr>
            <a:endParaRPr lang="en" sz="1200" b="1" dirty="0"/>
          </a:p>
          <a:p>
            <a:pPr marL="139700" indent="0">
              <a:buNone/>
            </a:pPr>
            <a:endParaRPr lang="en" sz="1200" b="1" dirty="0"/>
          </a:p>
          <a:p>
            <a:pPr marL="139700" indent="0">
              <a:buNone/>
            </a:pPr>
            <a:endParaRPr lang="en-IN" sz="1200" b="1" dirty="0"/>
          </a:p>
        </p:txBody>
      </p:sp>
      <p:pic>
        <p:nvPicPr>
          <p:cNvPr id="4" name="Picture 3">
            <a:extLst>
              <a:ext uri="{FF2B5EF4-FFF2-40B4-BE49-F238E27FC236}">
                <a16:creationId xmlns:a16="http://schemas.microsoft.com/office/drawing/2014/main" id="{B2961618-67BA-4700-B2D4-25FB8F9C6D19}"/>
              </a:ext>
            </a:extLst>
          </p:cNvPr>
          <p:cNvPicPr>
            <a:picLocks noChangeAspect="1"/>
          </p:cNvPicPr>
          <p:nvPr/>
        </p:nvPicPr>
        <p:blipFill>
          <a:blip r:embed="rId2"/>
          <a:stretch>
            <a:fillRect/>
          </a:stretch>
        </p:blipFill>
        <p:spPr>
          <a:xfrm>
            <a:off x="1706245" y="1495006"/>
            <a:ext cx="5731510" cy="2891155"/>
          </a:xfrm>
          <a:prstGeom prst="rect">
            <a:avLst/>
          </a:prstGeom>
        </p:spPr>
      </p:pic>
    </p:spTree>
    <p:extLst>
      <p:ext uri="{BB962C8B-B14F-4D97-AF65-F5344CB8AC3E}">
        <p14:creationId xmlns:p14="http://schemas.microsoft.com/office/powerpoint/2010/main" val="126811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C5854-2A9C-49D9-82FA-3D85D231AEDC}"/>
              </a:ext>
            </a:extLst>
          </p:cNvPr>
          <p:cNvSpPr>
            <a:spLocks noGrp="1"/>
          </p:cNvSpPr>
          <p:nvPr>
            <p:ph type="body" idx="1"/>
          </p:nvPr>
        </p:nvSpPr>
        <p:spPr/>
        <p:txBody>
          <a:bodyPr/>
          <a:lstStyle/>
          <a:p>
            <a:pPr marL="139700" indent="0">
              <a:buNone/>
            </a:pP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Register New Complain: </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Both written and Voice recording multi-lingual option</a:t>
            </a:r>
          </a:p>
          <a:p>
            <a:pPr marL="139700" indent="0">
              <a:buNone/>
            </a:pPr>
            <a:endParaRPr lang="en-US" sz="1800" dirty="0">
              <a:solidFill>
                <a:schemeClr val="tx1"/>
              </a:solidFill>
              <a:latin typeface="Calibri" panose="020F0502020204030204" pitchFamily="34" charset="0"/>
              <a:cs typeface="Times New Roman" panose="02020603050405020304" pitchFamily="18" charset="0"/>
            </a:endParaRPr>
          </a:p>
          <a:p>
            <a:pPr marL="139700" indent="0">
              <a:buNone/>
            </a:pPr>
            <a:endParaRPr lang="en-US" sz="1800" dirty="0">
              <a:solidFill>
                <a:schemeClr val="tx1"/>
              </a:solidFill>
              <a:latin typeface="Calibri" panose="020F0502020204030204" pitchFamily="34" charset="0"/>
              <a:cs typeface="Times New Roman" panose="02020603050405020304" pitchFamily="18" charset="0"/>
            </a:endParaRPr>
          </a:p>
          <a:p>
            <a:pPr marL="139700" indent="0">
              <a:buNone/>
            </a:pPr>
            <a:endParaRPr lang="en-IN" dirty="0">
              <a:solidFill>
                <a:schemeClr val="tx1"/>
              </a:solidFill>
            </a:endParaRPr>
          </a:p>
        </p:txBody>
      </p:sp>
      <p:pic>
        <p:nvPicPr>
          <p:cNvPr id="3" name="Picture 2">
            <a:extLst>
              <a:ext uri="{FF2B5EF4-FFF2-40B4-BE49-F238E27FC236}">
                <a16:creationId xmlns:a16="http://schemas.microsoft.com/office/drawing/2014/main" id="{5B144660-0F83-42A9-BD74-0C93A3CC7B25}"/>
              </a:ext>
            </a:extLst>
          </p:cNvPr>
          <p:cNvPicPr>
            <a:picLocks noChangeAspect="1"/>
          </p:cNvPicPr>
          <p:nvPr/>
        </p:nvPicPr>
        <p:blipFill>
          <a:blip r:embed="rId2"/>
          <a:stretch>
            <a:fillRect/>
          </a:stretch>
        </p:blipFill>
        <p:spPr>
          <a:xfrm>
            <a:off x="1037734" y="1044189"/>
            <a:ext cx="5731510" cy="3806190"/>
          </a:xfrm>
          <a:prstGeom prst="rect">
            <a:avLst/>
          </a:prstGeom>
        </p:spPr>
      </p:pic>
    </p:spTree>
    <p:extLst>
      <p:ext uri="{BB962C8B-B14F-4D97-AF65-F5344CB8AC3E}">
        <p14:creationId xmlns:p14="http://schemas.microsoft.com/office/powerpoint/2010/main" val="17278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122A8-938B-47E9-AF1E-6B35A4DCFA89}"/>
              </a:ext>
            </a:extLst>
          </p:cNvPr>
          <p:cNvSpPr>
            <a:spLocks noGrp="1"/>
          </p:cNvSpPr>
          <p:nvPr>
            <p:ph type="body" idx="1"/>
          </p:nvPr>
        </p:nvSpPr>
        <p:spPr/>
        <p:txBody>
          <a:bodyPr/>
          <a:lstStyle/>
          <a:p>
            <a:pPr marL="139700" indent="0">
              <a:buNone/>
            </a:pPr>
            <a:r>
              <a:rPr lang="en-IN" dirty="0"/>
              <a:t>Example:</a:t>
            </a:r>
          </a:p>
        </p:txBody>
      </p:sp>
      <p:pic>
        <p:nvPicPr>
          <p:cNvPr id="3" name="Picture 2">
            <a:extLst>
              <a:ext uri="{FF2B5EF4-FFF2-40B4-BE49-F238E27FC236}">
                <a16:creationId xmlns:a16="http://schemas.microsoft.com/office/drawing/2014/main" id="{60FA85A3-519C-4171-B9F7-7D9E123132C8}"/>
              </a:ext>
            </a:extLst>
          </p:cNvPr>
          <p:cNvPicPr>
            <a:picLocks noChangeAspect="1"/>
          </p:cNvPicPr>
          <p:nvPr/>
        </p:nvPicPr>
        <p:blipFill>
          <a:blip r:embed="rId2"/>
          <a:stretch>
            <a:fillRect/>
          </a:stretch>
        </p:blipFill>
        <p:spPr>
          <a:xfrm>
            <a:off x="952820" y="932815"/>
            <a:ext cx="6484935" cy="3277870"/>
          </a:xfrm>
          <a:prstGeom prst="rect">
            <a:avLst/>
          </a:prstGeom>
        </p:spPr>
      </p:pic>
    </p:spTree>
    <p:extLst>
      <p:ext uri="{BB962C8B-B14F-4D97-AF65-F5344CB8AC3E}">
        <p14:creationId xmlns:p14="http://schemas.microsoft.com/office/powerpoint/2010/main" val="4212536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F4FA4-9854-45F3-AC50-BC6BD27FE3BA}"/>
              </a:ext>
            </a:extLst>
          </p:cNvPr>
          <p:cNvSpPr>
            <a:spLocks noGrp="1"/>
          </p:cNvSpPr>
          <p:nvPr>
            <p:ph type="body" idx="1"/>
          </p:nvPr>
        </p:nvSpPr>
        <p:spPr/>
        <p:txBody>
          <a:bodyPr/>
          <a:lstStyle/>
          <a:p>
            <a:pPr marL="139700" indent="0">
              <a:buNone/>
            </a:pPr>
            <a:r>
              <a:rPr lang="en-IN" b="1" dirty="0"/>
              <a:t>Back end table</a:t>
            </a:r>
          </a:p>
        </p:txBody>
      </p:sp>
      <p:pic>
        <p:nvPicPr>
          <p:cNvPr id="3" name="Picture 2">
            <a:extLst>
              <a:ext uri="{FF2B5EF4-FFF2-40B4-BE49-F238E27FC236}">
                <a16:creationId xmlns:a16="http://schemas.microsoft.com/office/drawing/2014/main" id="{39C009C0-243D-4C48-8384-755813768C79}"/>
              </a:ext>
            </a:extLst>
          </p:cNvPr>
          <p:cNvPicPr>
            <a:picLocks noChangeAspect="1"/>
          </p:cNvPicPr>
          <p:nvPr/>
        </p:nvPicPr>
        <p:blipFill>
          <a:blip r:embed="rId2"/>
          <a:stretch>
            <a:fillRect/>
          </a:stretch>
        </p:blipFill>
        <p:spPr>
          <a:xfrm>
            <a:off x="998924" y="1026477"/>
            <a:ext cx="6438831" cy="3268898"/>
          </a:xfrm>
          <a:prstGeom prst="rect">
            <a:avLst/>
          </a:prstGeom>
        </p:spPr>
      </p:pic>
    </p:spTree>
    <p:extLst>
      <p:ext uri="{BB962C8B-B14F-4D97-AF65-F5344CB8AC3E}">
        <p14:creationId xmlns:p14="http://schemas.microsoft.com/office/powerpoint/2010/main" val="639901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230305-0858-47BF-851D-64676C2A3683}"/>
              </a:ext>
            </a:extLst>
          </p:cNvPr>
          <p:cNvSpPr>
            <a:spLocks noGrp="1"/>
          </p:cNvSpPr>
          <p:nvPr>
            <p:ph type="body" idx="1"/>
          </p:nvPr>
        </p:nvSpPr>
        <p:spPr/>
        <p:txBody>
          <a:bodyPr/>
          <a:lstStyle/>
          <a:p>
            <a:pPr marL="139700" indent="0">
              <a:buNone/>
            </a:pPr>
            <a:r>
              <a:rPr lang="en-IN" b="1" dirty="0"/>
              <a:t>Previous Complain details:</a:t>
            </a:r>
          </a:p>
          <a:p>
            <a:endParaRPr lang="en-IN" dirty="0"/>
          </a:p>
        </p:txBody>
      </p:sp>
      <p:pic>
        <p:nvPicPr>
          <p:cNvPr id="3" name="Picture 2">
            <a:extLst>
              <a:ext uri="{FF2B5EF4-FFF2-40B4-BE49-F238E27FC236}">
                <a16:creationId xmlns:a16="http://schemas.microsoft.com/office/drawing/2014/main" id="{2DB669A1-338F-4686-B834-D0907DFA6746}"/>
              </a:ext>
            </a:extLst>
          </p:cNvPr>
          <p:cNvPicPr>
            <a:picLocks noChangeAspect="1"/>
          </p:cNvPicPr>
          <p:nvPr/>
        </p:nvPicPr>
        <p:blipFill>
          <a:blip r:embed="rId2"/>
          <a:stretch>
            <a:fillRect/>
          </a:stretch>
        </p:blipFill>
        <p:spPr>
          <a:xfrm>
            <a:off x="1706245" y="1187767"/>
            <a:ext cx="5731510" cy="2767965"/>
          </a:xfrm>
          <a:prstGeom prst="rect">
            <a:avLst/>
          </a:prstGeom>
        </p:spPr>
      </p:pic>
    </p:spTree>
    <p:extLst>
      <p:ext uri="{BB962C8B-B14F-4D97-AF65-F5344CB8AC3E}">
        <p14:creationId xmlns:p14="http://schemas.microsoft.com/office/powerpoint/2010/main" val="163904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9D1FA3-7A78-4FC6-A1EE-EE179B42C69F}"/>
              </a:ext>
            </a:extLst>
          </p:cNvPr>
          <p:cNvSpPr>
            <a:spLocks noGrp="1"/>
          </p:cNvSpPr>
          <p:nvPr>
            <p:ph type="body" idx="1"/>
          </p:nvPr>
        </p:nvSpPr>
        <p:spPr/>
        <p:txBody>
          <a:bodyPr/>
          <a:lstStyle/>
          <a:p>
            <a:pPr marL="139700" indent="0">
              <a:buNone/>
            </a:pPr>
            <a:r>
              <a:rPr lang="en-IN" b="1" dirty="0"/>
              <a:t>Login Page:</a:t>
            </a:r>
          </a:p>
        </p:txBody>
      </p:sp>
      <p:pic>
        <p:nvPicPr>
          <p:cNvPr id="3" name="Picture 2">
            <a:extLst>
              <a:ext uri="{FF2B5EF4-FFF2-40B4-BE49-F238E27FC236}">
                <a16:creationId xmlns:a16="http://schemas.microsoft.com/office/drawing/2014/main" id="{92C1BBDD-D26D-479B-8B80-8F05EDB58443}"/>
              </a:ext>
            </a:extLst>
          </p:cNvPr>
          <p:cNvPicPr>
            <a:picLocks noChangeAspect="1"/>
          </p:cNvPicPr>
          <p:nvPr/>
        </p:nvPicPr>
        <p:blipFill>
          <a:blip r:embed="rId2"/>
          <a:stretch>
            <a:fillRect/>
          </a:stretch>
        </p:blipFill>
        <p:spPr>
          <a:xfrm>
            <a:off x="722299" y="1193482"/>
            <a:ext cx="7246044" cy="3194101"/>
          </a:xfrm>
          <a:prstGeom prst="rect">
            <a:avLst/>
          </a:prstGeom>
        </p:spPr>
      </p:pic>
    </p:spTree>
    <p:extLst>
      <p:ext uri="{BB962C8B-B14F-4D97-AF65-F5344CB8AC3E}">
        <p14:creationId xmlns:p14="http://schemas.microsoft.com/office/powerpoint/2010/main" val="200471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B8029E-0D4C-45CA-9C65-2A35E2596DAC}"/>
              </a:ext>
            </a:extLst>
          </p:cNvPr>
          <p:cNvSpPr>
            <a:spLocks noGrp="1"/>
          </p:cNvSpPr>
          <p:nvPr>
            <p:ph type="body" idx="1"/>
          </p:nvPr>
        </p:nvSpPr>
        <p:spPr/>
        <p:txBody>
          <a:bodyPr/>
          <a:lstStyle/>
          <a:p>
            <a:pPr marL="139700" indent="0">
              <a:buNone/>
            </a:pPr>
            <a:r>
              <a:rPr lang="en-IN" b="1" dirty="0"/>
              <a:t>Real-time Power BI Dashboard:</a:t>
            </a:r>
          </a:p>
          <a:p>
            <a:pPr marL="139700" indent="0">
              <a:buNone/>
            </a:pPr>
            <a:endParaRPr lang="en-IN" dirty="0"/>
          </a:p>
          <a:p>
            <a:pPr marL="139700" indent="0">
              <a:buNone/>
            </a:pPr>
            <a:endParaRPr lang="en-IN" dirty="0"/>
          </a:p>
        </p:txBody>
      </p:sp>
      <p:pic>
        <p:nvPicPr>
          <p:cNvPr id="4" name="Picture 3">
            <a:extLst>
              <a:ext uri="{FF2B5EF4-FFF2-40B4-BE49-F238E27FC236}">
                <a16:creationId xmlns:a16="http://schemas.microsoft.com/office/drawing/2014/main" id="{4150FE1B-862E-4DBA-9FB2-94A24EF62EEE}"/>
              </a:ext>
            </a:extLst>
          </p:cNvPr>
          <p:cNvPicPr>
            <a:picLocks noChangeAspect="1"/>
          </p:cNvPicPr>
          <p:nvPr/>
        </p:nvPicPr>
        <p:blipFill>
          <a:blip r:embed="rId2"/>
          <a:stretch>
            <a:fillRect/>
          </a:stretch>
        </p:blipFill>
        <p:spPr>
          <a:xfrm>
            <a:off x="729982" y="837560"/>
            <a:ext cx="8414017" cy="4270199"/>
          </a:xfrm>
          <a:prstGeom prst="rect">
            <a:avLst/>
          </a:prstGeom>
        </p:spPr>
      </p:pic>
    </p:spTree>
    <p:extLst>
      <p:ext uri="{BB962C8B-B14F-4D97-AF65-F5344CB8AC3E}">
        <p14:creationId xmlns:p14="http://schemas.microsoft.com/office/powerpoint/2010/main" val="263074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4"/>
            <a:ext cx="4559100" cy="1406437"/>
          </a:xfrm>
          <a:prstGeom prst="rect">
            <a:avLst/>
          </a:prstGeom>
          <a:noFill/>
          <a:ln>
            <a:noFill/>
          </a:ln>
        </p:spPr>
        <p:txBody>
          <a:bodyPr spcFirstLastPara="1" wrap="square" lIns="91425" tIns="91425" rIns="91425" bIns="91425" anchor="t" anchorCtr="0">
            <a:noAutofit/>
          </a:bodyPr>
          <a:lstStyle/>
          <a:p>
            <a:pPr marL="0" marR="0" lvl="0" indent="0" rtl="0">
              <a:lnSpc>
                <a:spcPct val="150000"/>
              </a:lnSpc>
              <a:spcBef>
                <a:spcPts val="0"/>
              </a:spcBef>
              <a:spcAft>
                <a:spcPts val="0"/>
              </a:spcAft>
              <a:buClr>
                <a:srgbClr val="000000"/>
              </a:buClr>
              <a:buSzPts val="1800"/>
              <a:buFont typeface="Arial"/>
              <a:buNone/>
            </a:pPr>
            <a:r>
              <a:rPr lang="en" sz="1600" i="0" u="none" strike="noStrike" cap="none" dirty="0">
                <a:solidFill>
                  <a:schemeClr val="lt1"/>
                </a:solidFill>
                <a:latin typeface="Trebuchet MS"/>
                <a:ea typeface="Trebuchet MS"/>
                <a:cs typeface="Trebuchet MS"/>
                <a:sym typeface="Trebuchet MS"/>
              </a:rPr>
              <a:t>Asmita Chatterjee</a:t>
            </a:r>
          </a:p>
          <a:p>
            <a:pPr marL="0" marR="0" lvl="0" indent="0" rtl="0">
              <a:lnSpc>
                <a:spcPct val="150000"/>
              </a:lnSpc>
              <a:spcBef>
                <a:spcPts val="0"/>
              </a:spcBef>
              <a:spcAft>
                <a:spcPts val="0"/>
              </a:spcAft>
              <a:buClr>
                <a:srgbClr val="000000"/>
              </a:buClr>
              <a:buSzPts val="1800"/>
              <a:buFont typeface="Arial"/>
              <a:buNone/>
            </a:pPr>
            <a:r>
              <a:rPr lang="en" sz="1600" dirty="0">
                <a:solidFill>
                  <a:schemeClr val="lt1"/>
                </a:solidFill>
                <a:latin typeface="Trebuchet MS"/>
                <a:ea typeface="Trebuchet MS"/>
                <a:cs typeface="Trebuchet MS"/>
                <a:sym typeface="Trebuchet MS"/>
              </a:rPr>
              <a:t>Amit Agarwal</a:t>
            </a:r>
          </a:p>
          <a:p>
            <a:pPr marL="0" marR="0" lvl="0" indent="0" rtl="0">
              <a:lnSpc>
                <a:spcPct val="150000"/>
              </a:lnSpc>
              <a:spcBef>
                <a:spcPts val="0"/>
              </a:spcBef>
              <a:spcAft>
                <a:spcPts val="0"/>
              </a:spcAft>
              <a:buClr>
                <a:srgbClr val="000000"/>
              </a:buClr>
              <a:buSzPts val="1800"/>
              <a:buFont typeface="Arial"/>
              <a:buNone/>
            </a:pPr>
            <a:r>
              <a:rPr lang="en" sz="1600" i="0" u="none" strike="noStrike" cap="none" dirty="0">
                <a:solidFill>
                  <a:schemeClr val="lt1"/>
                </a:solidFill>
                <a:latin typeface="Trebuchet MS"/>
                <a:ea typeface="Trebuchet MS"/>
                <a:cs typeface="Trebuchet MS"/>
                <a:sym typeface="Trebuchet MS"/>
              </a:rPr>
              <a:t>Uttam Kumar Manna</a:t>
            </a:r>
          </a:p>
          <a:p>
            <a:pPr marL="0" lvl="0" indent="0" algn="l" rtl="0">
              <a:lnSpc>
                <a:spcPct val="150000"/>
              </a:lnSpc>
              <a:spcBef>
                <a:spcPts val="0"/>
              </a:spcBef>
              <a:spcAft>
                <a:spcPts val="1600"/>
              </a:spcAft>
              <a:buSzPts val="1800"/>
              <a:buNone/>
            </a:pP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Problem Statement?</a:t>
            </a:r>
            <a:endParaRPr sz="2000" dirty="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R="0" lvl="0" algn="l" rtl="0">
              <a:lnSpc>
                <a:spcPct val="100000"/>
              </a:lnSpc>
              <a:spcBef>
                <a:spcPts val="0"/>
              </a:spcBef>
              <a:spcAft>
                <a:spcPts val="0"/>
              </a:spcAft>
              <a:buClr>
                <a:srgbClr val="000000"/>
              </a:buClr>
              <a:buSzPts val="1400"/>
            </a:pPr>
            <a:r>
              <a:rPr lang="en-US" sz="1600" dirty="0">
                <a:solidFill>
                  <a:srgbClr val="000000"/>
                </a:solidFill>
                <a:effectLst/>
                <a:latin typeface="Arial" panose="020B0604020202020204" pitchFamily="34" charset="0"/>
              </a:rPr>
              <a:t>Contact Center is a very important touch point for customer service. Customers interact with the contact center for a variety of services fulfillment, information about products and services, complaints, feedback, and interactions. For enhancing the contact center service levels, the customer interactions need to be analyzed and need to be mapped with customer satisfaction. Banks want to automate the process with use of AI based techniques to measure and monitor various KPIs such as call data quality, customer sentiment, Call Hygiene, customer satisfaction etc. </a:t>
            </a:r>
            <a:endParaRPr sz="160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600" b="1" i="0" u="none" strike="noStrike" cap="none" dirty="0">
                <a:solidFill>
                  <a:srgbClr val="222222"/>
                </a:solidFill>
                <a:highlight>
                  <a:srgbClr val="FFFFFF"/>
                </a:highlight>
                <a:latin typeface="+mj-lt"/>
                <a:ea typeface="Lato"/>
                <a:cs typeface="Lato"/>
                <a:sym typeface="Lato"/>
              </a:rPr>
              <a:t>Which user /advertiser segment would be early adopter of your product &amp; why?</a:t>
            </a:r>
          </a:p>
          <a:p>
            <a:pPr marL="285750" marR="0" lvl="0" indent="-285750" algn="l" rtl="0">
              <a:lnSpc>
                <a:spcPct val="115000"/>
              </a:lnSpc>
              <a:spcBef>
                <a:spcPts val="1000"/>
              </a:spcBef>
              <a:spcAft>
                <a:spcPts val="0"/>
              </a:spcAft>
              <a:buClr>
                <a:srgbClr val="000000"/>
              </a:buClr>
              <a:buSzPts val="1400"/>
              <a:buFont typeface="Arial" panose="020B0604020202020204" pitchFamily="34" charset="0"/>
              <a:buChar char="•"/>
            </a:pPr>
            <a:r>
              <a:rPr lang="en-US" sz="1200" b="0" i="0" u="none" strike="noStrike" cap="none" dirty="0">
                <a:solidFill>
                  <a:srgbClr val="222222"/>
                </a:solidFill>
                <a:highlight>
                  <a:srgbClr val="FFFFFF"/>
                </a:highlight>
                <a:latin typeface="Lato"/>
                <a:ea typeface="Lato"/>
                <a:cs typeface="Lato"/>
                <a:sym typeface="Lato"/>
              </a:rPr>
              <a:t>Customer Call complain Analytics ( e.g., Banking , Telecom </a:t>
            </a:r>
            <a:r>
              <a:rPr lang="en-US" sz="1200" b="0" i="0" u="none" strike="noStrike" cap="none" dirty="0" err="1">
                <a:solidFill>
                  <a:srgbClr val="222222"/>
                </a:solidFill>
                <a:highlight>
                  <a:srgbClr val="FFFFFF"/>
                </a:highlight>
                <a:latin typeface="Lato"/>
                <a:ea typeface="Lato"/>
                <a:cs typeface="Lato"/>
                <a:sym typeface="Lato"/>
              </a:rPr>
              <a:t>etc</a:t>
            </a:r>
            <a:r>
              <a:rPr lang="en-US" sz="1200" b="0" i="0" u="none" strike="noStrike" cap="none" dirty="0">
                <a:solidFill>
                  <a:srgbClr val="222222"/>
                </a:solidFill>
                <a:highlight>
                  <a:srgbClr val="FFFFFF"/>
                </a:highlight>
                <a:latin typeface="Lato"/>
                <a:ea typeface="Lato"/>
                <a:cs typeface="Lato"/>
                <a:sym typeface="Lato"/>
              </a:rPr>
              <a:t>)</a:t>
            </a:r>
          </a:p>
          <a:p>
            <a:pPr marR="0" lvl="0" algn="l" rtl="0">
              <a:lnSpc>
                <a:spcPct val="115000"/>
              </a:lnSpc>
              <a:spcBef>
                <a:spcPts val="1000"/>
              </a:spcBef>
              <a:spcAft>
                <a:spcPts val="0"/>
              </a:spcAft>
              <a:buClr>
                <a:srgbClr val="000000"/>
              </a:buClr>
              <a:buSzPts val="1400"/>
            </a:pPr>
            <a:r>
              <a:rPr lang="en-US" sz="1600" b="1" dirty="0">
                <a:solidFill>
                  <a:srgbClr val="222222"/>
                </a:solidFill>
                <a:highlight>
                  <a:srgbClr val="FFFFFF"/>
                </a:highlight>
                <a:latin typeface="+mj-lt"/>
                <a:ea typeface="Lato"/>
                <a:cs typeface="Lato"/>
                <a:sym typeface="Lato"/>
              </a:rPr>
              <a:t>Reason:</a:t>
            </a:r>
          </a:p>
          <a:p>
            <a:pPr marL="171450" lvl="2" indent="-171450">
              <a:lnSpc>
                <a:spcPct val="115000"/>
              </a:lnSpc>
              <a:spcBef>
                <a:spcPts val="1000"/>
              </a:spcBef>
              <a:buSzPts val="1400"/>
              <a:buFont typeface="Arial" panose="020B0604020202020204" pitchFamily="34" charset="0"/>
              <a:buChar char="•"/>
            </a:pPr>
            <a:r>
              <a:rPr lang="en-US" sz="1200" dirty="0">
                <a:solidFill>
                  <a:srgbClr val="222222"/>
                </a:solidFill>
                <a:highlight>
                  <a:srgbClr val="FFFFFF"/>
                </a:highlight>
                <a:latin typeface="Lato"/>
                <a:ea typeface="Lato"/>
                <a:cs typeface="Lato"/>
                <a:sym typeface="Lato"/>
              </a:rPr>
              <a:t> Banking Companies will get customer psyche and  expectation and can act for customer retention.</a:t>
            </a:r>
          </a:p>
          <a:p>
            <a:pPr marL="171450" lvl="2" indent="-171450">
              <a:lnSpc>
                <a:spcPct val="115000"/>
              </a:lnSpc>
              <a:spcBef>
                <a:spcPts val="1000"/>
              </a:spcBef>
              <a:buSzPts val="1400"/>
              <a:buFont typeface="Arial" panose="020B0604020202020204" pitchFamily="34" charset="0"/>
              <a:buChar char="•"/>
            </a:pPr>
            <a:r>
              <a:rPr lang="en-US" sz="1200" dirty="0">
                <a:solidFill>
                  <a:srgbClr val="222222"/>
                </a:solidFill>
                <a:highlight>
                  <a:srgbClr val="FFFFFF"/>
                </a:highlight>
                <a:latin typeface="Lato"/>
                <a:ea typeface="Lato"/>
                <a:cs typeface="Lato"/>
                <a:sym typeface="Lato"/>
              </a:rPr>
              <a:t> This new service  can add new customer with positive analysis of customer’s feedback</a:t>
            </a:r>
          </a:p>
          <a:p>
            <a:pPr marL="171450" lvl="2" indent="-171450">
              <a:lnSpc>
                <a:spcPct val="115000"/>
              </a:lnSpc>
              <a:spcBef>
                <a:spcPts val="1000"/>
              </a:spcBef>
              <a:buSzPts val="1400"/>
              <a:buFont typeface="Arial" panose="020B0604020202020204" pitchFamily="34" charset="0"/>
              <a:buChar char="•"/>
            </a:pPr>
            <a:r>
              <a:rPr lang="en-US" sz="1200" dirty="0">
                <a:solidFill>
                  <a:srgbClr val="222222"/>
                </a:solidFill>
                <a:highlight>
                  <a:srgbClr val="FFFFFF"/>
                </a:highlight>
                <a:latin typeface="Lato"/>
                <a:ea typeface="Lato"/>
                <a:cs typeface="Lato"/>
                <a:sym typeface="Lato"/>
              </a:rPr>
              <a:t> This new service  can analyze the performance of  customer center.</a:t>
            </a:r>
          </a:p>
          <a:p>
            <a:pPr marL="171450" lvl="2" indent="-171450">
              <a:lnSpc>
                <a:spcPct val="115000"/>
              </a:lnSpc>
              <a:spcBef>
                <a:spcPts val="1000"/>
              </a:spcBef>
              <a:buSzPts val="1400"/>
              <a:buFont typeface="Arial" panose="020B0604020202020204" pitchFamily="34" charset="0"/>
              <a:buChar char="•"/>
            </a:pPr>
            <a:r>
              <a:rPr lang="en-US" sz="1200" dirty="0">
                <a:solidFill>
                  <a:srgbClr val="222222"/>
                </a:solidFill>
                <a:highlight>
                  <a:srgbClr val="FFFFFF"/>
                </a:highlight>
                <a:latin typeface="Lato"/>
                <a:ea typeface="Lato"/>
                <a:cs typeface="Lato"/>
                <a:sym typeface="Lato"/>
              </a:rPr>
              <a:t>This new service will help to use one platform for multiple languages.</a:t>
            </a:r>
          </a:p>
          <a:p>
            <a:pPr marL="171450" lvl="2" indent="-171450">
              <a:lnSpc>
                <a:spcPct val="115000"/>
              </a:lnSpc>
              <a:spcBef>
                <a:spcPts val="1000"/>
              </a:spcBef>
              <a:buSzPts val="1400"/>
              <a:buFont typeface="Arial" panose="020B0604020202020204" pitchFamily="34" charset="0"/>
              <a:buChar char="•"/>
            </a:pPr>
            <a:r>
              <a:rPr lang="en-US" sz="1200" dirty="0">
                <a:solidFill>
                  <a:srgbClr val="222222"/>
                </a:solidFill>
                <a:highlight>
                  <a:srgbClr val="FFFFFF"/>
                </a:highlight>
                <a:latin typeface="Lato"/>
                <a:ea typeface="Lato"/>
                <a:cs typeface="Lato"/>
                <a:sym typeface="Lato"/>
              </a:rPr>
              <a:t>KPIs will help to gauge the  Customer sentiment on a product. Banks want to automate the process with use of AI based techniques to measure and monitor various KPIs such as call data quality, customer sentiment, Call Hygiene, customer satisfaction etc. </a:t>
            </a:r>
          </a:p>
          <a:p>
            <a:pPr marL="171450" lvl="2" indent="-171450">
              <a:lnSpc>
                <a:spcPct val="115000"/>
              </a:lnSpc>
              <a:spcBef>
                <a:spcPts val="1000"/>
              </a:spcBef>
              <a:buSzPts val="1400"/>
              <a:buFont typeface="Wingdings" panose="05000000000000000000" pitchFamily="2" charset="2"/>
              <a:buChar char="Ø"/>
            </a:pPr>
            <a:endParaRPr lang="en-US" sz="1200" dirty="0">
              <a:solidFill>
                <a:srgbClr val="222222"/>
              </a:solidFill>
              <a:highlight>
                <a:srgbClr val="FFFFFF"/>
              </a:highlight>
              <a:latin typeface="Lato"/>
              <a:ea typeface="Lato"/>
              <a:cs typeface="Lato"/>
              <a:sym typeface="Lato"/>
            </a:endParaRPr>
          </a:p>
          <a:p>
            <a:pPr marL="171450" lvl="2" indent="-171450">
              <a:lnSpc>
                <a:spcPct val="115000"/>
              </a:lnSpc>
              <a:spcBef>
                <a:spcPts val="1000"/>
              </a:spcBef>
              <a:buSzPts val="1400"/>
              <a:buFont typeface="Wingdings" panose="05000000000000000000" pitchFamily="2" charset="2"/>
              <a:buChar char="Ø"/>
            </a:pPr>
            <a:endParaRPr lang="en-US" sz="1200" dirty="0">
              <a:solidFill>
                <a:srgbClr val="222222"/>
              </a:solidFill>
              <a:highlight>
                <a:srgbClr val="FFFFFF"/>
              </a:highlight>
              <a:latin typeface="Lato"/>
              <a:ea typeface="Lato"/>
              <a:cs typeface="Lato"/>
              <a:sym typeface="Lato"/>
            </a:endParaRPr>
          </a:p>
          <a:p>
            <a:pPr marL="171450" lvl="2" indent="-171450">
              <a:lnSpc>
                <a:spcPct val="115000"/>
              </a:lnSpc>
              <a:spcBef>
                <a:spcPts val="1000"/>
              </a:spcBef>
              <a:buSzPts val="1400"/>
              <a:buFont typeface="Wingdings" panose="05000000000000000000" pitchFamily="2" charset="2"/>
              <a:buChar char="Ø"/>
            </a:pPr>
            <a:endParaRPr lang="en-US" sz="1200" dirty="0">
              <a:solidFill>
                <a:srgbClr val="222222"/>
              </a:solidFill>
              <a:highlight>
                <a:srgbClr val="FFFFFF"/>
              </a:highlight>
              <a:latin typeface="Lato"/>
              <a:ea typeface="Lato"/>
              <a:cs typeface="Lato"/>
              <a:sym typeface="Lato"/>
            </a:endParaRPr>
          </a:p>
          <a:p>
            <a:pPr marL="285750" marR="0" lvl="0" indent="-285750" algn="l" rtl="0">
              <a:lnSpc>
                <a:spcPct val="115000"/>
              </a:lnSpc>
              <a:spcBef>
                <a:spcPts val="1000"/>
              </a:spcBef>
              <a:spcAft>
                <a:spcPts val="0"/>
              </a:spcAft>
              <a:buClr>
                <a:srgbClr val="000000"/>
              </a:buClr>
              <a:buSzPts val="1400"/>
              <a:buFont typeface="Arial" panose="020B0604020202020204" pitchFamily="34" charset="0"/>
              <a:buChar char="•"/>
            </a:pPr>
            <a:endParaRPr sz="1200" b="0"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r>
              <a:rPr lang="en-US" sz="1200" b="1" dirty="0">
                <a:solidFill>
                  <a:schemeClr val="bg1"/>
                </a:solidFill>
                <a:latin typeface="IBM Plex Sans" panose="020B0503050203000203" pitchFamily="34" charset="0"/>
              </a:rPr>
              <a:t>Architecture Details</a:t>
            </a:r>
            <a:br>
              <a:rPr lang="en-IN" sz="1200" b="1" dirty="0">
                <a:solidFill>
                  <a:schemeClr val="bg1"/>
                </a:solidFill>
                <a:latin typeface="IBM Plex Sans" panose="020B0503050203000203" pitchFamily="34" charset="0"/>
              </a:rPr>
            </a:br>
            <a:r>
              <a:rPr lang="en-US" sz="2000" b="1" dirty="0">
                <a:solidFill>
                  <a:schemeClr val="tx1"/>
                </a:solidFill>
                <a:latin typeface="IBM Plex Sans" panose="020B0503050203000203" pitchFamily="34" charset="0"/>
              </a:rPr>
              <a:t>Architecture Details</a:t>
            </a:r>
            <a:br>
              <a:rPr lang="en-IN" sz="1200" b="1" dirty="0">
                <a:solidFill>
                  <a:schemeClr val="bg1"/>
                </a:solidFill>
                <a:latin typeface="IBM Plex Sans" panose="020B0503050203000203" pitchFamily="34" charset="0"/>
              </a:rPr>
            </a:br>
            <a:br>
              <a:rPr lang="en" sz="2000" dirty="0"/>
            </a:br>
            <a:endParaRPr sz="2000" dirty="0"/>
          </a:p>
        </p:txBody>
      </p:sp>
      <p:sp>
        <p:nvSpPr>
          <p:cNvPr id="372" name="Google Shape;372;p6"/>
          <p:cNvSpPr txBox="1"/>
          <p:nvPr/>
        </p:nvSpPr>
        <p:spPr>
          <a:xfrm>
            <a:off x="515329" y="725214"/>
            <a:ext cx="8238600" cy="3840386"/>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Clr>
                <a:srgbClr val="000000"/>
              </a:buClr>
              <a:buSzPts val="1200"/>
              <a:buFont typeface="Arial"/>
              <a:buNone/>
            </a:pPr>
            <a:endParaRPr lang="en-US" sz="12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8F1FB555-FBC6-472B-84B5-4EFDB9B4CC99}"/>
              </a:ext>
            </a:extLst>
          </p:cNvPr>
          <p:cNvPicPr>
            <a:picLocks noChangeAspect="1"/>
          </p:cNvPicPr>
          <p:nvPr/>
        </p:nvPicPr>
        <p:blipFill>
          <a:blip r:embed="rId3"/>
          <a:stretch>
            <a:fillRect/>
          </a:stretch>
        </p:blipFill>
        <p:spPr>
          <a:xfrm>
            <a:off x="0" y="485726"/>
            <a:ext cx="9144000" cy="41720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670033"/>
            <a:ext cx="8238600" cy="4303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200" b="0" i="0" u="none" strike="noStrike" cap="none" dirty="0">
                <a:solidFill>
                  <a:srgbClr val="000000"/>
                </a:solidFill>
                <a:latin typeface="Lato"/>
                <a:ea typeface="Lato"/>
                <a:cs typeface="Lato"/>
                <a:sym typeface="Lato"/>
              </a:rPr>
              <a:t>Language in which the customer complaint is added through </a:t>
            </a:r>
            <a:r>
              <a:rPr lang="en-US" sz="1200" b="1" i="0" u="none" strike="noStrike" cap="none" dirty="0">
                <a:solidFill>
                  <a:srgbClr val="000000"/>
                </a:solidFill>
                <a:latin typeface="Lato"/>
                <a:ea typeface="Lato"/>
                <a:cs typeface="Lato"/>
                <a:sym typeface="Lato"/>
              </a:rPr>
              <a:t>Homepage</a:t>
            </a:r>
            <a:r>
              <a:rPr lang="en-US" sz="1200" b="1" i="0" u="none" strike="noStrike" cap="none" dirty="0">
                <a:solidFill>
                  <a:srgbClr val="000000"/>
                </a:solidFill>
                <a:latin typeface="Lato"/>
                <a:ea typeface="Lato"/>
                <a:cs typeface="Lato"/>
                <a:sym typeface="Wingdings" panose="05000000000000000000" pitchFamily="2" charset="2"/>
              </a:rPr>
              <a:t>Register New Complain </a:t>
            </a:r>
            <a:r>
              <a:rPr lang="en-US" sz="1200" b="0" i="0" u="none" strike="noStrike" cap="none" dirty="0">
                <a:solidFill>
                  <a:srgbClr val="000000"/>
                </a:solidFill>
                <a:latin typeface="Lato"/>
                <a:ea typeface="Lato"/>
                <a:cs typeface="Lato"/>
                <a:sym typeface="Wingdings" panose="05000000000000000000" pitchFamily="2" charset="2"/>
              </a:rPr>
              <a:t>, should be entered correctly in the page itself , through the dropdown. </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200" dirty="0">
                <a:latin typeface="Lato"/>
                <a:ea typeface="Lato"/>
                <a:cs typeface="Lato"/>
                <a:sym typeface="Wingdings" panose="05000000000000000000" pitchFamily="2" charset="2"/>
              </a:rPr>
              <a:t>For customer complaint , Under </a:t>
            </a:r>
            <a:r>
              <a:rPr lang="en-US" sz="1200" b="1" dirty="0">
                <a:latin typeface="Lato"/>
                <a:ea typeface="Lato"/>
                <a:cs typeface="Lato"/>
                <a:sym typeface="Wingdings" panose="05000000000000000000" pitchFamily="2" charset="2"/>
              </a:rPr>
              <a:t>Homepage--&gt;Register new Complain </a:t>
            </a:r>
            <a:r>
              <a:rPr lang="en-US" sz="1200" dirty="0">
                <a:latin typeface="Lato"/>
                <a:ea typeface="Lato"/>
                <a:cs typeface="Lato"/>
                <a:sym typeface="Wingdings" panose="05000000000000000000" pitchFamily="2" charset="2"/>
              </a:rPr>
              <a:t>, there is a placeholder for </a:t>
            </a:r>
            <a:r>
              <a:rPr lang="en-US" sz="1200" b="1" dirty="0">
                <a:latin typeface="Lato"/>
                <a:ea typeface="Lato"/>
                <a:cs typeface="Lato"/>
                <a:sym typeface="Wingdings" panose="05000000000000000000" pitchFamily="2" charset="2"/>
              </a:rPr>
              <a:t>voice recorder( mic) </a:t>
            </a:r>
            <a:r>
              <a:rPr lang="en-US" sz="1200" dirty="0">
                <a:latin typeface="Lato"/>
                <a:ea typeface="Lato"/>
                <a:cs typeface="Lato"/>
                <a:sym typeface="Wingdings" panose="05000000000000000000" pitchFamily="2" charset="2"/>
              </a:rPr>
              <a:t>as well , where the speech to text  and then subsequent translation of  the  Non-English language will happen ., and finally the English translated text along with sentiment score , customer satisfaction  rating  and polarity score , is inserted into the backend storage</a:t>
            </a:r>
            <a:endParaRPr lang="en-US" sz="1200" b="1" dirty="0">
              <a:latin typeface="Lato"/>
              <a:ea typeface="Lato"/>
              <a:cs typeface="Lato"/>
              <a:sym typeface="Wingdings" panose="05000000000000000000" pitchFamily="2" charset="2"/>
            </a:endParaRP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200" dirty="0">
                <a:latin typeface="Lato"/>
                <a:ea typeface="Lato"/>
                <a:cs typeface="Lato"/>
                <a:sym typeface="Wingdings" panose="05000000000000000000" pitchFamily="2" charset="2"/>
              </a:rPr>
              <a:t>The same table , will be used for  displaying all the previously lodged complains , under the section </a:t>
            </a:r>
            <a:r>
              <a:rPr lang="en-US" sz="1200" b="1" dirty="0">
                <a:latin typeface="Lato"/>
                <a:ea typeface="Lato"/>
                <a:cs typeface="Lato"/>
                <a:sym typeface="Wingdings" panose="05000000000000000000" pitchFamily="2" charset="2"/>
              </a:rPr>
              <a:t>Homepage  Previous Complain</a:t>
            </a:r>
            <a:r>
              <a:rPr lang="en-US" sz="1200" dirty="0">
                <a:latin typeface="Lato"/>
                <a:ea typeface="Lato"/>
                <a:cs typeface="Lato"/>
                <a:sym typeface="Wingdings" panose="05000000000000000000" pitchFamily="2" charset="2"/>
              </a:rPr>
              <a:t> (BoB Emp Only).</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200" dirty="0">
                <a:latin typeface="Lato"/>
                <a:ea typeface="Lato"/>
                <a:cs typeface="Lato"/>
                <a:sym typeface="Wingdings" panose="05000000000000000000" pitchFamily="2" charset="2"/>
              </a:rPr>
              <a:t>For any customer complaint , having either </a:t>
            </a:r>
            <a:r>
              <a:rPr lang="en-US" sz="1200" b="1" dirty="0">
                <a:latin typeface="Lato"/>
                <a:ea typeface="Lato"/>
                <a:cs typeface="Lato"/>
                <a:sym typeface="Wingdings" panose="05000000000000000000" pitchFamily="2" charset="2"/>
              </a:rPr>
              <a:t>“credit’ , “debit” , “loan” </a:t>
            </a:r>
            <a:r>
              <a:rPr lang="en-US" sz="1200" b="1" dirty="0" err="1">
                <a:latin typeface="Lato"/>
                <a:ea typeface="Lato"/>
                <a:cs typeface="Lato"/>
                <a:sym typeface="Wingdings" panose="05000000000000000000" pitchFamily="2" charset="2"/>
              </a:rPr>
              <a:t>etc</a:t>
            </a:r>
            <a:r>
              <a:rPr lang="en-US" sz="1200" b="1" dirty="0">
                <a:latin typeface="Lato"/>
                <a:ea typeface="Lato"/>
                <a:cs typeface="Lato"/>
                <a:sym typeface="Wingdings" panose="05000000000000000000" pitchFamily="2" charset="2"/>
              </a:rPr>
              <a:t> </a:t>
            </a:r>
            <a:r>
              <a:rPr lang="en-US" sz="1200" dirty="0">
                <a:latin typeface="Lato"/>
                <a:ea typeface="Lato"/>
                <a:cs typeface="Lato"/>
                <a:sym typeface="Wingdings" panose="05000000000000000000" pitchFamily="2" charset="2"/>
              </a:rPr>
              <a:t>keywords  the transaction type of such complains , will be inserted  and the same will be available from Homepage  Previous Complain (BoB Emp Only).</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200" dirty="0">
                <a:latin typeface="Lato"/>
                <a:ea typeface="Lato"/>
                <a:cs typeface="Lato"/>
                <a:sym typeface="Wingdings" panose="05000000000000000000" pitchFamily="2" charset="2"/>
              </a:rPr>
              <a:t>Power BI will be used for visualization</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endParaRPr lang="en-US" sz="1200" dirty="0">
              <a:latin typeface="Lato"/>
              <a:ea typeface="Lato"/>
              <a:cs typeface="Lato"/>
              <a:sym typeface="Wingdings" panose="05000000000000000000" pitchFamily="2" charset="2"/>
            </a:endParaRP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endParaRPr sz="120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Pre-Requisite</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AFE99-F252-42A4-B137-BAFEA844D4C2}"/>
              </a:ext>
            </a:extLst>
          </p:cNvPr>
          <p:cNvSpPr>
            <a:spLocks noGrp="1"/>
          </p:cNvSpPr>
          <p:nvPr>
            <p:ph type="body" idx="1"/>
          </p:nvPr>
        </p:nvSpPr>
        <p:spPr/>
        <p:txBody>
          <a:bodyPr/>
          <a:lstStyle/>
          <a:p>
            <a:pPr marL="139700" indent="0">
              <a:buNone/>
            </a:pPr>
            <a:r>
              <a:rPr lang="en-IN" sz="2000" b="1" dirty="0">
                <a:solidFill>
                  <a:schemeClr val="tx1">
                    <a:lumMod val="90000"/>
                    <a:lumOff val="10000"/>
                  </a:schemeClr>
                </a:solidFill>
              </a:rPr>
              <a:t>Pre-requisites( </a:t>
            </a:r>
            <a:r>
              <a:rPr lang="en-IN" sz="2000" b="1" dirty="0" err="1">
                <a:solidFill>
                  <a:schemeClr val="tx1">
                    <a:lumMod val="90000"/>
                    <a:lumOff val="10000"/>
                  </a:schemeClr>
                </a:solidFill>
              </a:rPr>
              <a:t>contnd</a:t>
            </a:r>
            <a:r>
              <a:rPr lang="en-IN" sz="2000" b="1" dirty="0">
                <a:solidFill>
                  <a:schemeClr val="tx1">
                    <a:lumMod val="90000"/>
                    <a:lumOff val="10000"/>
                  </a:schemeClr>
                </a:solidFill>
              </a:rPr>
              <a:t>..)</a:t>
            </a:r>
          </a:p>
          <a:p>
            <a:pPr marL="139700" indent="0">
              <a:buNone/>
            </a:pPr>
            <a:endParaRPr lang="en-IN" dirty="0"/>
          </a:p>
          <a:p>
            <a:pPr marL="139700" indent="0">
              <a:buNone/>
            </a:pPr>
            <a:r>
              <a:rPr lang="en-IN" dirty="0"/>
              <a:t>The following sentiment values and customer satisfaction rating are applicable , for the various polarity_scores , the output of ML sentiment python  package . </a:t>
            </a:r>
          </a:p>
        </p:txBody>
      </p:sp>
      <p:pic>
        <p:nvPicPr>
          <p:cNvPr id="4" name="Picture 3">
            <a:extLst>
              <a:ext uri="{FF2B5EF4-FFF2-40B4-BE49-F238E27FC236}">
                <a16:creationId xmlns:a16="http://schemas.microsoft.com/office/drawing/2014/main" id="{964C9B00-1499-440B-A074-BBFA24413294}"/>
              </a:ext>
            </a:extLst>
          </p:cNvPr>
          <p:cNvPicPr>
            <a:picLocks noChangeAspect="1"/>
          </p:cNvPicPr>
          <p:nvPr/>
        </p:nvPicPr>
        <p:blipFill>
          <a:blip r:embed="rId2"/>
          <a:stretch>
            <a:fillRect/>
          </a:stretch>
        </p:blipFill>
        <p:spPr>
          <a:xfrm>
            <a:off x="1523260" y="2121899"/>
            <a:ext cx="4883401" cy="1606633"/>
          </a:xfrm>
          <a:prstGeom prst="rect">
            <a:avLst/>
          </a:prstGeom>
        </p:spPr>
      </p:pic>
    </p:spTree>
    <p:extLst>
      <p:ext uri="{BB962C8B-B14F-4D97-AF65-F5344CB8AC3E}">
        <p14:creationId xmlns:p14="http://schemas.microsoft.com/office/powerpoint/2010/main" val="214177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 name="Title 2">
            <a:extLst>
              <a:ext uri="{FF2B5EF4-FFF2-40B4-BE49-F238E27FC236}">
                <a16:creationId xmlns:a16="http://schemas.microsoft.com/office/drawing/2014/main" id="{CADE2BCE-3539-4A6E-AE03-F58A176C35E3}"/>
              </a:ext>
            </a:extLst>
          </p:cNvPr>
          <p:cNvSpPr>
            <a:spLocks noGrp="1"/>
          </p:cNvSpPr>
          <p:nvPr>
            <p:ph type="title"/>
          </p:nvPr>
        </p:nvSpPr>
        <p:spPr/>
        <p:txBody>
          <a:bodyPr/>
          <a:lstStyle/>
          <a:p>
            <a:r>
              <a:rPr lang="en" sz="3200" dirty="0">
                <a:solidFill>
                  <a:srgbClr val="4A4548"/>
                </a:solidFill>
                <a:highlight>
                  <a:srgbClr val="FFFFFF"/>
                </a:highlight>
              </a:rPr>
              <a:t>Azure tools or resources</a:t>
            </a:r>
            <a:endParaRPr lang="en-IN" dirty="0"/>
          </a:p>
        </p:txBody>
      </p:sp>
      <p:pic>
        <p:nvPicPr>
          <p:cNvPr id="19" name="Picture 18">
            <a:extLst>
              <a:ext uri="{FF2B5EF4-FFF2-40B4-BE49-F238E27FC236}">
                <a16:creationId xmlns:a16="http://schemas.microsoft.com/office/drawing/2014/main" id="{19689A6E-2DFD-43FA-BE0C-3DFA4D02FD59}"/>
              </a:ext>
            </a:extLst>
          </p:cNvPr>
          <p:cNvPicPr>
            <a:picLocks noChangeAspect="1"/>
          </p:cNvPicPr>
          <p:nvPr/>
        </p:nvPicPr>
        <p:blipFill>
          <a:blip r:embed="rId3"/>
          <a:stretch>
            <a:fillRect/>
          </a:stretch>
        </p:blipFill>
        <p:spPr>
          <a:xfrm>
            <a:off x="69156" y="965051"/>
            <a:ext cx="9144000" cy="39488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662152"/>
            <a:ext cx="8238600" cy="390344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7A6A6ED7-1CD3-4199-A1D3-671FC226F795}"/>
              </a:ext>
            </a:extLst>
          </p:cNvPr>
          <p:cNvPicPr>
            <a:picLocks noChangeAspect="1"/>
          </p:cNvPicPr>
          <p:nvPr/>
        </p:nvPicPr>
        <p:blipFill>
          <a:blip r:embed="rId3"/>
          <a:stretch>
            <a:fillRect/>
          </a:stretch>
        </p:blipFill>
        <p:spPr>
          <a:xfrm>
            <a:off x="393025" y="961461"/>
            <a:ext cx="8166987" cy="37027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361149" y="629213"/>
            <a:ext cx="8017366" cy="406262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Github link   for uploaded code :</a:t>
            </a:r>
          </a:p>
          <a:p>
            <a:pPr marL="0" marR="0" lvl="0" indent="0" algn="l" rtl="0">
              <a:lnSpc>
                <a:spcPct val="100000"/>
              </a:lnSpc>
              <a:spcBef>
                <a:spcPts val="0"/>
              </a:spcBef>
              <a:spcAft>
                <a:spcPts val="0"/>
              </a:spcAft>
              <a:buClr>
                <a:srgbClr val="000000"/>
              </a:buClr>
              <a:buSzPts val="1400"/>
              <a:buFont typeface="Arial"/>
              <a:buNone/>
            </a:pPr>
            <a:r>
              <a:rPr lang="en-IN" b="1" dirty="0">
                <a:effectLst/>
                <a:latin typeface="Calibri" panose="020F0502020204030204" pitchFamily="34" charset="0"/>
                <a:ea typeface="Calibri" panose="020F0502020204030204" pitchFamily="34" charset="0"/>
              </a:rPr>
              <a:t>https://github.com/ukml2018/callCenterAnalytics</a:t>
            </a:r>
            <a:endParaRPr lang="en-IN" b="1"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r>
              <a:rPr lang="en-IN" sz="1200" dirty="0">
                <a:latin typeface="Lato" panose="020F0502020204030203" pitchFamily="34" charset="0"/>
                <a:ea typeface="Lato" panose="020F0502020204030203" pitchFamily="34" charset="0"/>
                <a:cs typeface="Lato" panose="020F0502020204030203" pitchFamily="34" charset="0"/>
                <a:sym typeface="Lato"/>
              </a:rPr>
              <a:t>Future enhancements:</a:t>
            </a:r>
          </a:p>
          <a:p>
            <a:pPr marL="0" marR="0" lvl="0" indent="0" algn="l" rtl="0">
              <a:lnSpc>
                <a:spcPct val="100000"/>
              </a:lnSpc>
              <a:spcBef>
                <a:spcPts val="0"/>
              </a:spcBef>
              <a:spcAft>
                <a:spcPts val="0"/>
              </a:spcAft>
              <a:buClr>
                <a:srgbClr val="000000"/>
              </a:buClr>
              <a:buSzPts val="1400"/>
              <a:buFont typeface="Arial"/>
              <a:buNone/>
            </a:pPr>
            <a:endParaRPr lang="en-IN" sz="1200" dirty="0">
              <a:latin typeface="Lato" panose="020F0502020204030203" pitchFamily="34" charset="0"/>
              <a:ea typeface="Lato" panose="020F0502020204030203" pitchFamily="34" charset="0"/>
              <a:cs typeface="Lato" panose="020F0502020204030203" pitchFamily="34" charset="0"/>
              <a:sym typeface="Lato"/>
            </a:endParaRPr>
          </a:p>
          <a:p>
            <a:pPr marL="342900" marR="0" lvl="0" indent="-342900" algn="l" rtl="0">
              <a:lnSpc>
                <a:spcPct val="100000"/>
              </a:lnSpc>
              <a:spcBef>
                <a:spcPts val="0"/>
              </a:spcBef>
              <a:spcAft>
                <a:spcPts val="0"/>
              </a:spcAft>
              <a:buClr>
                <a:srgbClr val="000000"/>
              </a:buClr>
              <a:buSzPts val="1400"/>
              <a:buFont typeface="Arial"/>
              <a:buAutoNum type="arabicParenR"/>
            </a:pPr>
            <a:r>
              <a:rPr lang="en-IN" sz="12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rPr>
              <a:t>A Chatbot can be integrated with the   service</a:t>
            </a:r>
          </a:p>
          <a:p>
            <a:pPr marL="342900" indent="-342900">
              <a:buSzPts val="1400"/>
              <a:buFont typeface="Arial"/>
              <a:buAutoNum type="arabicParenR"/>
            </a:pPr>
            <a:r>
              <a:rPr lang="en-US" sz="1200" dirty="0">
                <a:effectLst/>
                <a:latin typeface="Lato" panose="020F0502020204030203" pitchFamily="34" charset="0"/>
                <a:ea typeface="Lato" panose="020F0502020204030203" pitchFamily="34" charset="0"/>
                <a:cs typeface="Lato" panose="020F0502020204030203" pitchFamily="34" charset="0"/>
              </a:rPr>
              <a:t>Login and Authentication process</a:t>
            </a:r>
          </a:p>
          <a:p>
            <a:pPr marL="342900" indent="-342900">
              <a:buSzPts val="1400"/>
              <a:buFont typeface="Arial"/>
              <a:buAutoNum type="arabicParenR"/>
            </a:pPr>
            <a:r>
              <a:rPr lang="en-US" sz="1200" dirty="0">
                <a:latin typeface="Lato" panose="020F0502020204030203" pitchFamily="34" charset="0"/>
                <a:ea typeface="Lato" panose="020F0502020204030203" pitchFamily="34" charset="0"/>
                <a:cs typeface="Lato" panose="020F0502020204030203" pitchFamily="34" charset="0"/>
              </a:rPr>
              <a:t>Streaming process from social media</a:t>
            </a:r>
            <a:endParaRPr lang="en-US" sz="1200" dirty="0">
              <a:effectLst/>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sz="1400" b="0" i="0" u="none" strike="noStrike" cap="none"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B03753DD-DDCE-4F16-9FCD-E1468ABC746E}"/>
              </a:ext>
            </a:extLst>
          </p:cNvPr>
          <p:cNvPicPr>
            <a:picLocks noChangeAspect="1"/>
          </p:cNvPicPr>
          <p:nvPr/>
        </p:nvPicPr>
        <p:blipFill>
          <a:blip r:embed="rId3"/>
          <a:stretch>
            <a:fillRect/>
          </a:stretch>
        </p:blipFill>
        <p:spPr>
          <a:xfrm>
            <a:off x="504763" y="1364146"/>
            <a:ext cx="6049718" cy="1878516"/>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598</Words>
  <Application>Microsoft Office PowerPoint</Application>
  <PresentationFormat>On-screen Show (16:9)</PresentationFormat>
  <Paragraphs>67</Paragraphs>
  <Slides>17</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IBM Plex Sans</vt:lpstr>
      <vt:lpstr>Trebuchet MS</vt:lpstr>
      <vt:lpstr>Wingdings</vt:lpstr>
      <vt:lpstr>Lato</vt:lpstr>
      <vt:lpstr>Lato Black</vt:lpstr>
      <vt:lpstr>Calibri</vt:lpstr>
      <vt:lpstr>TI Template</vt:lpstr>
      <vt:lpstr>TI Template</vt:lpstr>
      <vt:lpstr>Bank of Baroda Hackathon - 2022                       </vt:lpstr>
      <vt:lpstr>Problem Statement?</vt:lpstr>
      <vt:lpstr>User Segment &amp; Pain Points</vt:lpstr>
      <vt:lpstr>Architecture Details Architecture Details  </vt:lpstr>
      <vt:lpstr>Pre-Requisite</vt:lpstr>
      <vt:lpstr>PowerPoint Presentation</vt:lpstr>
      <vt:lpstr>Azure tools or resources</vt:lpstr>
      <vt:lpstr>Key Differentiators &amp; Adoption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Uttam K Manna</dc:creator>
  <cp:lastModifiedBy>Uttam K Manna</cp:lastModifiedBy>
  <cp:revision>52</cp:revision>
  <dcterms:modified xsi:type="dcterms:W3CDTF">2022-09-19T15:56:01Z</dcterms:modified>
</cp:coreProperties>
</file>